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69" r:id="rId3"/>
    <p:sldId id="270" r:id="rId4"/>
    <p:sldId id="271" r:id="rId5"/>
    <p:sldId id="257" r:id="rId6"/>
    <p:sldId id="272" r:id="rId7"/>
    <p:sldId id="273" r:id="rId8"/>
    <p:sldId id="266" r:id="rId9"/>
    <p:sldId id="256" r:id="rId10"/>
    <p:sldId id="258" r:id="rId11"/>
    <p:sldId id="260" r:id="rId12"/>
    <p:sldId id="261" r:id="rId13"/>
    <p:sldId id="262" r:id="rId14"/>
    <p:sldId id="264" r:id="rId15"/>
    <p:sldId id="263" r:id="rId16"/>
    <p:sldId id="265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>
      <p:cViewPr varScale="1">
        <p:scale>
          <a:sx n="116" d="100"/>
          <a:sy n="116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5B09E-8B63-4DE4-ACF6-4F28BBCA61C3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A3785-A38B-4D1D-8421-B9426A561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48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400F41-CE2E-421E-A4C2-71E9EEC98197}" type="slidenum">
              <a:rPr lang="it-IT" altLang="it-IT" smtClean="0"/>
              <a:pPr/>
              <a:t>1</a:t>
            </a:fld>
            <a:endParaRPr lang="it-IT" altLang="it-IT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9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1F8-99E5-422E-9871-F7D063E1178A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E11F8-99E5-422E-9871-F7D063E1178A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3FBE-48DF-416C-9FC6-B2D10B32F48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6161" y="1214438"/>
            <a:ext cx="5831681" cy="3238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000" dirty="0"/>
              <a:t>1948 – art. </a:t>
            </a:r>
            <a:r>
              <a:rPr lang="it-IT" sz="3000" dirty="0" smtClean="0"/>
              <a:t>114</a:t>
            </a:r>
            <a:endParaRPr lang="it-IT" sz="3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7541" y="1754981"/>
            <a:ext cx="6480572" cy="39957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it-IT" altLang="it-IT" sz="3500" dirty="0" smtClean="0"/>
              <a:t>Art. 114 del 1948</a:t>
            </a:r>
            <a:endParaRPr lang="it-IT" altLang="it-IT" sz="3500" dirty="0"/>
          </a:p>
          <a:p>
            <a:pPr>
              <a:lnSpc>
                <a:spcPct val="90000"/>
              </a:lnSpc>
            </a:pPr>
            <a:r>
              <a:rPr lang="it-IT" altLang="it-IT" sz="3500" dirty="0"/>
              <a:t>«La Repubblica si riparte in Regioni, Provincie e Comuni».</a:t>
            </a:r>
          </a:p>
          <a:p>
            <a:pPr>
              <a:lnSpc>
                <a:spcPct val="90000"/>
              </a:lnSpc>
            </a:pPr>
            <a:endParaRPr lang="it-IT" altLang="it-IT" sz="2700" dirty="0" smtClean="0"/>
          </a:p>
          <a:p>
            <a:pPr>
              <a:lnSpc>
                <a:spcPct val="90000"/>
              </a:lnSpc>
            </a:pPr>
            <a:r>
              <a:rPr lang="it-IT" altLang="it-IT" sz="3500" dirty="0" smtClean="0">
                <a:solidFill>
                  <a:schemeClr val="tx1"/>
                </a:solidFill>
              </a:rPr>
              <a:t>2001 - art</a:t>
            </a:r>
            <a:r>
              <a:rPr lang="it-IT" altLang="it-IT" sz="3500" dirty="0">
                <a:solidFill>
                  <a:schemeClr val="tx1"/>
                </a:solidFill>
              </a:rPr>
              <a:t>. </a:t>
            </a:r>
            <a:r>
              <a:rPr lang="it-IT" altLang="it-IT" sz="3500" dirty="0" smtClean="0">
                <a:solidFill>
                  <a:schemeClr val="tx1"/>
                </a:solidFill>
              </a:rPr>
              <a:t>114</a:t>
            </a:r>
            <a:endParaRPr lang="it-IT" altLang="it-IT" sz="3500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it-IT" altLang="it-IT" sz="3500" dirty="0" smtClean="0">
                <a:solidFill>
                  <a:schemeClr val="tx1"/>
                </a:solidFill>
              </a:rPr>
              <a:t>«</a:t>
            </a:r>
            <a:r>
              <a:rPr lang="it-IT" sz="3500" dirty="0" smtClean="0">
                <a:solidFill>
                  <a:schemeClr val="tx1"/>
                </a:solidFill>
              </a:rPr>
              <a:t>La Repubblica è </a:t>
            </a:r>
            <a:r>
              <a:rPr lang="it-IT" sz="3500" dirty="0">
                <a:solidFill>
                  <a:schemeClr val="tx1"/>
                </a:solidFill>
              </a:rPr>
              <a:t>costituita dai Comuni, dalle Province, dalle </a:t>
            </a:r>
            <a:r>
              <a:rPr lang="it-IT" sz="3500" dirty="0" smtClean="0">
                <a:solidFill>
                  <a:schemeClr val="tx1"/>
                </a:solidFill>
              </a:rPr>
              <a:t>Città </a:t>
            </a:r>
            <a:r>
              <a:rPr lang="it-IT" sz="3500" dirty="0">
                <a:solidFill>
                  <a:schemeClr val="tx1"/>
                </a:solidFill>
              </a:rPr>
              <a:t>metropolitane, dalle Regioni </a:t>
            </a:r>
            <a:r>
              <a:rPr lang="it-IT" sz="3500" dirty="0" smtClean="0">
                <a:solidFill>
                  <a:schemeClr val="tx1"/>
                </a:solidFill>
              </a:rPr>
              <a:t>e </a:t>
            </a:r>
            <a:r>
              <a:rPr lang="it-IT" sz="3500" dirty="0">
                <a:solidFill>
                  <a:schemeClr val="tx1"/>
                </a:solidFill>
              </a:rPr>
              <a:t>dallo </a:t>
            </a:r>
            <a:r>
              <a:rPr lang="it-IT" sz="3500" dirty="0" smtClean="0">
                <a:solidFill>
                  <a:schemeClr val="tx1"/>
                </a:solidFill>
              </a:rPr>
              <a:t>Stato».</a:t>
            </a:r>
            <a:r>
              <a:rPr lang="it-IT" altLang="it-IT" dirty="0" smtClean="0">
                <a:solidFill>
                  <a:schemeClr val="tx1"/>
                </a:solidFill>
              </a:rPr>
              <a:t> </a:t>
            </a:r>
          </a:p>
          <a:p>
            <a:pPr algn="l">
              <a:lnSpc>
                <a:spcPct val="90000"/>
              </a:lnSpc>
            </a:pPr>
            <a:r>
              <a:rPr lang="it-IT" altLang="it-IT" dirty="0" smtClean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60160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33584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Art. </a:t>
            </a:r>
            <a:r>
              <a:rPr lang="it-IT" sz="2800" b="1" dirty="0" smtClean="0"/>
              <a:t>118 Cost. – </a:t>
            </a:r>
            <a:r>
              <a:rPr lang="it-IT" sz="2800" b="1" i="1" dirty="0" err="1">
                <a:solidFill>
                  <a:srgbClr val="FF0000"/>
                </a:solidFill>
              </a:rPr>
              <a:t>S</a:t>
            </a:r>
            <a:r>
              <a:rPr lang="it-IT" sz="2800" b="1" i="1" dirty="0" err="1" smtClean="0">
                <a:solidFill>
                  <a:srgbClr val="FF0000"/>
                </a:solidFill>
              </a:rPr>
              <a:t>ussidiarietà</a:t>
            </a:r>
            <a:r>
              <a:rPr lang="it-IT" sz="2800" b="1" i="1" dirty="0" smtClean="0">
                <a:solidFill>
                  <a:srgbClr val="FF0000"/>
                </a:solidFill>
              </a:rPr>
              <a:t> </a:t>
            </a:r>
          </a:p>
          <a:p>
            <a:endParaRPr lang="it-IT" b="1" i="1" dirty="0"/>
          </a:p>
          <a:p>
            <a:r>
              <a:rPr lang="it-IT" dirty="0"/>
              <a:t>Le </a:t>
            </a: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amministrative </a:t>
            </a:r>
            <a:r>
              <a:rPr lang="it-IT" dirty="0"/>
              <a:t>sono attribuite ai Comuni salvo che, per assicurarne l'esercizio unitario, siano conferite a Province, Città metropolitane, Regioni e Stato, sulla base dei principi di </a:t>
            </a:r>
            <a:r>
              <a:rPr lang="it-IT" dirty="0">
                <a:solidFill>
                  <a:srgbClr val="FF0000"/>
                </a:solidFill>
              </a:rPr>
              <a:t>sussidiarietà, differenziazione ed adeguatezza</a:t>
            </a:r>
            <a:r>
              <a:rPr lang="it-IT" dirty="0"/>
              <a:t>.</a:t>
            </a:r>
          </a:p>
          <a:p>
            <a:r>
              <a:rPr lang="it-IT" dirty="0"/>
              <a:t>I Comuni, le Province e le Città metropolitane sono titolari di funzioni amministrative proprie e di quelle conferite con legge statale o regionale, secondo le rispettive competenze.</a:t>
            </a:r>
          </a:p>
          <a:p>
            <a:r>
              <a:rPr lang="it-IT" dirty="0"/>
              <a:t>La legge statale disciplina forme di coordinamento fra Stato e Regioni nelle materie di cui alle lettere </a:t>
            </a:r>
            <a:r>
              <a:rPr lang="it-IT" i="1" dirty="0"/>
              <a:t>b)</a:t>
            </a:r>
            <a:r>
              <a:rPr lang="it-IT" dirty="0"/>
              <a:t> e </a:t>
            </a:r>
            <a:r>
              <a:rPr lang="it-IT" i="1" dirty="0"/>
              <a:t>h)</a:t>
            </a:r>
            <a:r>
              <a:rPr lang="it-IT" dirty="0"/>
              <a:t> del secondo comma dell'articolo 117, e disciplina inoltre forme di intesa e coordinamento nella materia della tutela dei beni culturali.</a:t>
            </a:r>
          </a:p>
          <a:p>
            <a:r>
              <a:rPr lang="it-IT" dirty="0"/>
              <a:t>Stato, Regioni, Città metropolitane, Province e Comuni favoriscono l'autonoma iniziativa dei cittadini, singoli e associati, per lo svolgimento di attività di interesse generale, sulla base del </a:t>
            </a:r>
            <a:r>
              <a:rPr lang="it-IT" dirty="0">
                <a:solidFill>
                  <a:srgbClr val="FF0000"/>
                </a:solidFill>
              </a:rPr>
              <a:t>principio di sussidiarietà</a:t>
            </a:r>
            <a:r>
              <a:rPr lang="it-IT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7772400" cy="792162"/>
          </a:xfrm>
        </p:spPr>
        <p:txBody>
          <a:bodyPr/>
          <a:lstStyle/>
          <a:p>
            <a:r>
              <a:rPr lang="it-IT" sz="4000" dirty="0"/>
              <a:t>Sussidiarietà e Cartesio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341438"/>
            <a:ext cx="8785225" cy="5183187"/>
          </a:xfrm>
          <a:solidFill>
            <a:schemeClr val="tx2"/>
          </a:solidFill>
        </p:spPr>
        <p:txBody>
          <a:bodyPr/>
          <a:lstStyle/>
          <a:p>
            <a:pPr algn="l"/>
            <a:endParaRPr lang="it-IT" sz="2400" dirty="0">
              <a:solidFill>
                <a:schemeClr val="tx2"/>
              </a:solidFill>
            </a:endParaRPr>
          </a:p>
        </p:txBody>
      </p:sp>
      <p:pic>
        <p:nvPicPr>
          <p:cNvPr id="2052" name="Picture 4" descr="uom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941888"/>
            <a:ext cx="819150" cy="962025"/>
          </a:xfrm>
          <a:prstGeom prst="rect">
            <a:avLst/>
          </a:prstGeom>
          <a:noFill/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908175" y="2565400"/>
            <a:ext cx="142875" cy="2376488"/>
          </a:xfrm>
          <a:prstGeom prst="upArrow">
            <a:avLst>
              <a:gd name="adj1" fmla="val 50000"/>
              <a:gd name="adj2" fmla="val 41583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979613" y="4868863"/>
            <a:ext cx="2305050" cy="144462"/>
          </a:xfrm>
          <a:prstGeom prst="rightArrow">
            <a:avLst>
              <a:gd name="adj1" fmla="val 50000"/>
              <a:gd name="adj2" fmla="val 39890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95513" y="23495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Berlin Sans FB" pitchFamily="34" charset="0"/>
              </a:rPr>
              <a:t>Sussidiarietà verticale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284663" y="5229225"/>
            <a:ext cx="2951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Berlin Sans FB" pitchFamily="34" charset="0"/>
              </a:rPr>
              <a:t>Sussidiarietà orizzontale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435600" y="558958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pubblico vs. privato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635375" y="2708275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centro vs. periferia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772400" cy="720725"/>
          </a:xfrm>
        </p:spPr>
        <p:txBody>
          <a:bodyPr/>
          <a:lstStyle/>
          <a:p>
            <a:r>
              <a:rPr lang="it-IT" altLang="it-IT" sz="4000" b="1">
                <a:solidFill>
                  <a:srgbClr val="FFFF00"/>
                </a:solidFill>
              </a:rPr>
              <a:t>Multilivello?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981075"/>
            <a:ext cx="7991475" cy="568801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it-IT" altLang="it-IT" sz="1800" dirty="0">
              <a:solidFill>
                <a:srgbClr val="FFFF00"/>
              </a:solidFill>
            </a:endParaRPr>
          </a:p>
        </p:txBody>
      </p:sp>
      <p:pic>
        <p:nvPicPr>
          <p:cNvPr id="2052" name="Picture 4" descr="man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445125"/>
            <a:ext cx="762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 rot="10800000">
            <a:off x="3851275" y="1628775"/>
            <a:ext cx="1560513" cy="37941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3348038" y="1916113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419475" y="263683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3419475" y="3429000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492500" y="4221163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3492500" y="494188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156325" y="4724400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comune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156325" y="4005263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accent1"/>
                </a:solidFill>
              </a:rPr>
              <a:t>provincia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156325" y="32131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rgbClr val="FF0066"/>
                </a:solidFill>
              </a:rPr>
              <a:t>regione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156325" y="2420938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rgbClr val="00FF00"/>
                </a:solidFill>
              </a:rPr>
              <a:t>stato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940425" y="1700213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rgbClr val="FFFF00"/>
                </a:solidFill>
              </a:rPr>
              <a:t>Unione europea</a:t>
            </a:r>
          </a:p>
        </p:txBody>
      </p:sp>
    </p:spTree>
    <p:extLst>
      <p:ext uri="{BB962C8B-B14F-4D97-AF65-F5344CB8AC3E}">
        <p14:creationId xmlns:p14="http://schemas.microsoft.com/office/powerpoint/2010/main" val="144257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772400" cy="720725"/>
          </a:xfrm>
        </p:spPr>
        <p:txBody>
          <a:bodyPr/>
          <a:lstStyle/>
          <a:p>
            <a:r>
              <a:rPr lang="it-IT" altLang="it-IT" sz="4000" b="1">
                <a:solidFill>
                  <a:srgbClr val="FFFF00"/>
                </a:solidFill>
              </a:rPr>
              <a:t>Rappresentanza multilivello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981075"/>
            <a:ext cx="7991475" cy="568801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it-IT" altLang="it-IT" sz="1800" dirty="0">
              <a:solidFill>
                <a:srgbClr val="FFFF00"/>
              </a:solidFill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 rot="10800000">
            <a:off x="3851275" y="1628775"/>
            <a:ext cx="1560513" cy="37941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3348038" y="1916113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419475" y="263683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3419475" y="3429000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492500" y="4221163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3492500" y="494188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156325" y="4724400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comune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156325" y="4005263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accent1"/>
                </a:solidFill>
              </a:rPr>
              <a:t>provincia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156325" y="32131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rgbClr val="FF0066"/>
                </a:solidFill>
              </a:rPr>
              <a:t>regione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156325" y="2420938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rgbClr val="00FF00"/>
                </a:solidFill>
              </a:rPr>
              <a:t>stato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940425" y="1700213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rgbClr val="FFFF00"/>
                </a:solidFill>
              </a:rPr>
              <a:t>Unione europea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16013" y="4797425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  </a:t>
            </a:r>
            <a:r>
              <a:rPr lang="it-IT" altLang="it-IT">
                <a:solidFill>
                  <a:schemeClr val="bg1"/>
                </a:solidFill>
              </a:rPr>
              <a:t>1: 1.000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166813" y="4024313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altLang="it-IT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187450" y="4005263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 </a:t>
            </a:r>
            <a:r>
              <a:rPr lang="it-IT" altLang="it-IT">
                <a:solidFill>
                  <a:schemeClr val="bg1"/>
                </a:solidFill>
              </a:rPr>
              <a:t>1: 10.000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258888" y="32845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1: 20.000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258888" y="2492375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1: 55.000 </a:t>
            </a:r>
            <a:r>
              <a:rPr lang="it-IT" altLang="it-IT" sz="1200">
                <a:solidFill>
                  <a:schemeClr val="bg1"/>
                </a:solidFill>
              </a:rPr>
              <a:t>c: 1:95.000;          	  s: 1:190.000</a:t>
            </a:r>
            <a:endParaRPr lang="it-IT" altLang="it-IT">
              <a:solidFill>
                <a:schemeClr val="bg1"/>
              </a:solidFill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258888" y="1773238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1: 620.000</a:t>
            </a:r>
          </a:p>
        </p:txBody>
      </p:sp>
      <p:pic>
        <p:nvPicPr>
          <p:cNvPr id="2076" name="Picture 28" descr="men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373688"/>
            <a:ext cx="979488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4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it-IT" altLang="it-IT" sz="4000"/>
              <a:t>Scala 1: 1.000</a:t>
            </a: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68413"/>
            <a:ext cx="8208962" cy="47529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4969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it-IT" altLang="it-IT"/>
              <a:t>Scala 1: 10.000</a:t>
            </a:r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8964613" cy="49752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2397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88913"/>
            <a:ext cx="7772400" cy="1008062"/>
          </a:xfrm>
        </p:spPr>
        <p:txBody>
          <a:bodyPr/>
          <a:lstStyle/>
          <a:p>
            <a:r>
              <a:rPr lang="it-IT" altLang="it-IT"/>
              <a:t>Scala 1: 650.000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5688" y="981075"/>
            <a:ext cx="4838700" cy="55435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515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/>
          <p:cNvSpPr/>
          <p:nvPr/>
        </p:nvSpPr>
        <p:spPr>
          <a:xfrm>
            <a:off x="2789635" y="477916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0" name="Ovale 9"/>
          <p:cNvSpPr/>
          <p:nvPr/>
        </p:nvSpPr>
        <p:spPr>
          <a:xfrm>
            <a:off x="3815954" y="477916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1" name="Ovale 10"/>
          <p:cNvSpPr/>
          <p:nvPr/>
        </p:nvSpPr>
        <p:spPr>
          <a:xfrm>
            <a:off x="4842272" y="477916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2" name="Ovale 11"/>
          <p:cNvSpPr/>
          <p:nvPr/>
        </p:nvSpPr>
        <p:spPr>
          <a:xfrm>
            <a:off x="5813822" y="477916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3" name="Ovale 12"/>
          <p:cNvSpPr/>
          <p:nvPr/>
        </p:nvSpPr>
        <p:spPr>
          <a:xfrm>
            <a:off x="6893719" y="477916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7175" name="CasellaDiTesto 13"/>
          <p:cNvSpPr txBox="1">
            <a:spLocks noChangeArrowheads="1"/>
          </p:cNvSpPr>
          <p:nvPr/>
        </p:nvSpPr>
        <p:spPr bwMode="auto">
          <a:xfrm>
            <a:off x="1385888" y="4994673"/>
            <a:ext cx="11334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350"/>
              <a:t>Regioni: enti derivati</a:t>
            </a:r>
          </a:p>
        </p:txBody>
      </p:sp>
      <p:sp>
        <p:nvSpPr>
          <p:cNvPr id="25" name="Ovale 24"/>
          <p:cNvSpPr/>
          <p:nvPr/>
        </p:nvSpPr>
        <p:spPr>
          <a:xfrm>
            <a:off x="3600451" y="2078832"/>
            <a:ext cx="2375297" cy="864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Stato sovrano</a:t>
            </a:r>
          </a:p>
        </p:txBody>
      </p:sp>
      <p:cxnSp>
        <p:nvCxnSpPr>
          <p:cNvPr id="27" name="Connettore 2 26"/>
          <p:cNvCxnSpPr/>
          <p:nvPr/>
        </p:nvCxnSpPr>
        <p:spPr>
          <a:xfrm>
            <a:off x="2087166" y="2943226"/>
            <a:ext cx="0" cy="1997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1709739" y="2349103"/>
            <a:ext cx="1079897" cy="432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Costituzione</a:t>
            </a:r>
          </a:p>
        </p:txBody>
      </p:sp>
      <p:sp>
        <p:nvSpPr>
          <p:cNvPr id="7179" name="CasellaDiTesto 28"/>
          <p:cNvSpPr txBox="1">
            <a:spLocks noChangeArrowheads="1"/>
          </p:cNvSpPr>
          <p:nvPr/>
        </p:nvSpPr>
        <p:spPr bwMode="auto">
          <a:xfrm>
            <a:off x="3168254" y="3320654"/>
            <a:ext cx="145732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350"/>
              <a:t>Enumerazione dei poteri conferiti</a:t>
            </a:r>
          </a:p>
        </p:txBody>
      </p:sp>
      <p:cxnSp>
        <p:nvCxnSpPr>
          <p:cNvPr id="31" name="Connettore 2 30"/>
          <p:cNvCxnSpPr/>
          <p:nvPr/>
        </p:nvCxnSpPr>
        <p:spPr>
          <a:xfrm flipV="1">
            <a:off x="2195513" y="2025255"/>
            <a:ext cx="323850" cy="269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CasellaDiTesto 34"/>
          <p:cNvSpPr txBox="1">
            <a:spLocks noChangeArrowheads="1"/>
          </p:cNvSpPr>
          <p:nvPr/>
        </p:nvSpPr>
        <p:spPr bwMode="auto">
          <a:xfrm>
            <a:off x="2195513" y="1214439"/>
            <a:ext cx="226814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350"/>
              <a:t>Tutto ciò che non è conferito resta allo Stato (principio di attribuzione)</a:t>
            </a:r>
          </a:p>
        </p:txBody>
      </p:sp>
      <p:cxnSp>
        <p:nvCxnSpPr>
          <p:cNvPr id="44" name="Connettore 2 43"/>
          <p:cNvCxnSpPr/>
          <p:nvPr/>
        </p:nvCxnSpPr>
        <p:spPr>
          <a:xfrm>
            <a:off x="2789635" y="2834878"/>
            <a:ext cx="647700" cy="432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CasellaDiTesto 44"/>
          <p:cNvSpPr txBox="1">
            <a:spLocks noChangeArrowheads="1"/>
          </p:cNvSpPr>
          <p:nvPr/>
        </p:nvSpPr>
        <p:spPr bwMode="auto">
          <a:xfrm>
            <a:off x="5274469" y="1269207"/>
            <a:ext cx="2430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>
                <a:solidFill>
                  <a:srgbClr val="FF0000"/>
                </a:solidFill>
              </a:rPr>
              <a:t>Stato regionale</a:t>
            </a:r>
          </a:p>
        </p:txBody>
      </p:sp>
      <p:cxnSp>
        <p:nvCxnSpPr>
          <p:cNvPr id="37" name="Connettore 1 36"/>
          <p:cNvCxnSpPr/>
          <p:nvPr/>
        </p:nvCxnSpPr>
        <p:spPr>
          <a:xfrm>
            <a:off x="4733925" y="3050381"/>
            <a:ext cx="0" cy="757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>
            <a:off x="3383757" y="3807620"/>
            <a:ext cx="1350169" cy="756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H="1">
            <a:off x="4410075" y="3807620"/>
            <a:ext cx="323850" cy="756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4733925" y="3861198"/>
            <a:ext cx="323850" cy="702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>
            <a:off x="4733926" y="3861198"/>
            <a:ext cx="1026319" cy="702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4733925" y="3861197"/>
            <a:ext cx="2106216" cy="756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e 49"/>
          <p:cNvSpPr/>
          <p:nvPr/>
        </p:nvSpPr>
        <p:spPr>
          <a:xfrm>
            <a:off x="4680349" y="3752851"/>
            <a:ext cx="107156" cy="108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42134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/>
          <p:cNvSpPr/>
          <p:nvPr/>
        </p:nvSpPr>
        <p:spPr>
          <a:xfrm>
            <a:off x="2789635" y="477916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0" name="Ovale 9"/>
          <p:cNvSpPr/>
          <p:nvPr/>
        </p:nvSpPr>
        <p:spPr>
          <a:xfrm>
            <a:off x="3815954" y="477916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1" name="Ovale 10"/>
          <p:cNvSpPr/>
          <p:nvPr/>
        </p:nvSpPr>
        <p:spPr>
          <a:xfrm>
            <a:off x="4842272" y="477916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2" name="Ovale 11"/>
          <p:cNvSpPr/>
          <p:nvPr/>
        </p:nvSpPr>
        <p:spPr>
          <a:xfrm>
            <a:off x="5813822" y="477916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3" name="Ovale 12"/>
          <p:cNvSpPr/>
          <p:nvPr/>
        </p:nvSpPr>
        <p:spPr>
          <a:xfrm>
            <a:off x="6893719" y="477916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5127" name="CasellaDiTesto 13"/>
          <p:cNvSpPr txBox="1">
            <a:spLocks noChangeArrowheads="1"/>
          </p:cNvSpPr>
          <p:nvPr/>
        </p:nvSpPr>
        <p:spPr bwMode="auto">
          <a:xfrm>
            <a:off x="1494235" y="4994673"/>
            <a:ext cx="12954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350"/>
              <a:t>Stati sovrani</a:t>
            </a: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3168254" y="3105150"/>
            <a:ext cx="809625" cy="1620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4248151" y="3158730"/>
            <a:ext cx="108347" cy="1512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4842273" y="3158730"/>
            <a:ext cx="377428" cy="1512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 flipV="1">
            <a:off x="5328047" y="3158730"/>
            <a:ext cx="809625" cy="1512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H="1" flipV="1">
            <a:off x="5813822" y="3158730"/>
            <a:ext cx="1243013" cy="1512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e 24"/>
          <p:cNvSpPr/>
          <p:nvPr/>
        </p:nvSpPr>
        <p:spPr>
          <a:xfrm>
            <a:off x="3600451" y="2078832"/>
            <a:ext cx="2375297" cy="864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Stato federale</a:t>
            </a:r>
          </a:p>
        </p:txBody>
      </p:sp>
      <p:cxnSp>
        <p:nvCxnSpPr>
          <p:cNvPr id="27" name="Connettore 2 26"/>
          <p:cNvCxnSpPr/>
          <p:nvPr/>
        </p:nvCxnSpPr>
        <p:spPr>
          <a:xfrm flipV="1">
            <a:off x="2033588" y="2888456"/>
            <a:ext cx="0" cy="2052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1709739" y="2349103"/>
            <a:ext cx="1188244" cy="432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Costituzione</a:t>
            </a:r>
          </a:p>
        </p:txBody>
      </p:sp>
      <p:sp>
        <p:nvSpPr>
          <p:cNvPr id="5136" name="CasellaDiTesto 28"/>
          <p:cNvSpPr txBox="1">
            <a:spLocks noChangeArrowheads="1"/>
          </p:cNvSpPr>
          <p:nvPr/>
        </p:nvSpPr>
        <p:spPr bwMode="auto">
          <a:xfrm>
            <a:off x="2412206" y="1484710"/>
            <a:ext cx="145732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350"/>
              <a:t>Enumerazione dei poteri conferiti</a:t>
            </a:r>
          </a:p>
        </p:txBody>
      </p:sp>
      <p:cxnSp>
        <p:nvCxnSpPr>
          <p:cNvPr id="31" name="Connettore 2 30"/>
          <p:cNvCxnSpPr/>
          <p:nvPr/>
        </p:nvCxnSpPr>
        <p:spPr>
          <a:xfrm flipV="1">
            <a:off x="2195513" y="2025255"/>
            <a:ext cx="323850" cy="269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5136" idx="3"/>
          </p:cNvCxnSpPr>
          <p:nvPr/>
        </p:nvCxnSpPr>
        <p:spPr>
          <a:xfrm>
            <a:off x="3869531" y="1842501"/>
            <a:ext cx="432198" cy="182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CasellaDiTesto 34"/>
          <p:cNvSpPr txBox="1">
            <a:spLocks noChangeArrowheads="1"/>
          </p:cNvSpPr>
          <p:nvPr/>
        </p:nvSpPr>
        <p:spPr bwMode="auto">
          <a:xfrm>
            <a:off x="2250281" y="3537348"/>
            <a:ext cx="22681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350"/>
              <a:t>Tutto ciò che non è conferito resta agli Stati membri (principio di attribuzione)</a:t>
            </a:r>
          </a:p>
        </p:txBody>
      </p:sp>
      <p:cxnSp>
        <p:nvCxnSpPr>
          <p:cNvPr id="44" name="Connettore 2 43"/>
          <p:cNvCxnSpPr/>
          <p:nvPr/>
        </p:nvCxnSpPr>
        <p:spPr>
          <a:xfrm>
            <a:off x="2736056" y="2943225"/>
            <a:ext cx="0" cy="539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1" name="CasellaDiTesto 44"/>
          <p:cNvSpPr txBox="1">
            <a:spLocks noChangeArrowheads="1"/>
          </p:cNvSpPr>
          <p:nvPr/>
        </p:nvSpPr>
        <p:spPr bwMode="auto">
          <a:xfrm>
            <a:off x="5274469" y="1269207"/>
            <a:ext cx="2430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>
                <a:solidFill>
                  <a:srgbClr val="FF0000"/>
                </a:solidFill>
              </a:rPr>
              <a:t>Stato federale</a:t>
            </a:r>
          </a:p>
        </p:txBody>
      </p:sp>
    </p:spTree>
    <p:extLst>
      <p:ext uri="{BB962C8B-B14F-4D97-AF65-F5344CB8AC3E}">
        <p14:creationId xmlns:p14="http://schemas.microsoft.com/office/powerpoint/2010/main" val="6610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20688"/>
            <a:ext cx="8064896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Art. 117 Cost. 1948</a:t>
            </a:r>
          </a:p>
          <a:p>
            <a:pPr>
              <a:lnSpc>
                <a:spcPct val="80000"/>
              </a:lnSpc>
            </a:pPr>
            <a:endParaRPr lang="it-IT" dirty="0"/>
          </a:p>
          <a:p>
            <a:pPr>
              <a:lnSpc>
                <a:spcPct val="80000"/>
              </a:lnSpc>
            </a:pPr>
            <a:r>
              <a:rPr lang="it-IT" dirty="0" smtClean="0"/>
              <a:t>«La Regione emana per le seguenti materie norme legislative nei limiti dei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principî fondamentali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stabiliti dalle leggi dello Stato, sempreché le norme stesse non siano in contrasto con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l'interesse nazionale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e con quello di altre Regioni:</a:t>
            </a:r>
            <a:br>
              <a:rPr lang="it-IT" dirty="0" smtClean="0"/>
            </a:br>
            <a:endParaRPr lang="it-IT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it-IT" dirty="0" err="1" smtClean="0"/>
              <a:t>---</a:t>
            </a:r>
            <a:endParaRPr lang="it-IT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it-IT" dirty="0" smtClean="0"/>
              <a:t>fiere e mercati;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it-IT" dirty="0" smtClean="0"/>
              <a:t>beneficenza pubblica ed assistenza sanitaria ed ospedaliera;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it-IT" dirty="0" smtClean="0"/>
              <a:t>istruzione artigiana e professionale e assistenza scolastica;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it-IT" dirty="0" smtClean="0"/>
              <a:t>musei e biblioteche di enti locali;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it-IT" dirty="0" smtClean="0"/>
              <a:t>urbanistica;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it-IT" dirty="0" smtClean="0"/>
              <a:t>turismo ed industria alberghiera;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it-IT" dirty="0" smtClean="0"/>
              <a:t>tranvie e linee automobilistiche di </a:t>
            </a:r>
            <a:r>
              <a:rPr lang="it-IT" dirty="0" smtClean="0">
                <a:solidFill>
                  <a:srgbClr val="FF0000"/>
                </a:solidFill>
              </a:rPr>
              <a:t>interesse regionale</a:t>
            </a:r>
            <a:r>
              <a:rPr lang="it-IT" dirty="0" smtClean="0"/>
              <a:t>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it-IT" dirty="0" smtClean="0"/>
              <a:t>viabilità, acquedotti e lavori pubblici di </a:t>
            </a:r>
            <a:r>
              <a:rPr lang="it-IT" dirty="0" smtClean="0">
                <a:solidFill>
                  <a:srgbClr val="FF0000"/>
                </a:solidFill>
              </a:rPr>
              <a:t>interesse regionale</a:t>
            </a:r>
            <a:r>
              <a:rPr lang="it-IT" dirty="0" smtClean="0"/>
              <a:t>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it-IT" dirty="0" err="1" smtClean="0"/>
              <a:t>---</a:t>
            </a:r>
            <a:endParaRPr lang="it-IT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it-IT" dirty="0" smtClean="0"/>
              <a:t>agricoltura e foreste;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it-IT" dirty="0" smtClean="0"/>
              <a:t>artigianato;</a:t>
            </a:r>
            <a:br>
              <a:rPr lang="it-IT" dirty="0" smtClean="0"/>
            </a:br>
            <a:r>
              <a:rPr lang="it-IT" dirty="0" smtClean="0"/>
              <a:t>altre materie indicate da leggi costituzionali.</a:t>
            </a:r>
            <a:br>
              <a:rPr lang="it-IT" dirty="0" smtClean="0"/>
            </a:br>
            <a:endParaRPr lang="it-IT" dirty="0" smtClean="0"/>
          </a:p>
          <a:p>
            <a:pPr>
              <a:lnSpc>
                <a:spcPct val="80000"/>
              </a:lnSpc>
            </a:pPr>
            <a:r>
              <a:rPr lang="it-IT" dirty="0" smtClean="0"/>
              <a:t>Le leggi della Repubblica possono demandare alla Regione il potere di emanare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norme per la loro attuazione</a:t>
            </a:r>
            <a:r>
              <a:rPr lang="it-IT" dirty="0" smtClean="0"/>
              <a:t>.»</a:t>
            </a:r>
          </a:p>
          <a:p>
            <a:pPr>
              <a:lnSpc>
                <a:spcPct val="80000"/>
              </a:lnSpc>
            </a:pPr>
            <a:endParaRPr lang="it-IT" dirty="0"/>
          </a:p>
        </p:txBody>
      </p:sp>
      <p:cxnSp>
        <p:nvCxnSpPr>
          <p:cNvPr id="4" name="Connettore 2 3"/>
          <p:cNvCxnSpPr/>
          <p:nvPr/>
        </p:nvCxnSpPr>
        <p:spPr>
          <a:xfrm>
            <a:off x="7884368" y="126876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6804248" y="2348880"/>
            <a:ext cx="172819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Competenza “concorrente”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3635896" y="1700808"/>
            <a:ext cx="3024336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6804248" y="3429000"/>
            <a:ext cx="187220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Limite di merito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299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04664"/>
            <a:ext cx="878497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Art. 117 Cost. 2001</a:t>
            </a:r>
          </a:p>
          <a:p>
            <a:endParaRPr lang="it-IT" dirty="0"/>
          </a:p>
          <a:p>
            <a:r>
              <a:rPr lang="it-IT" dirty="0"/>
              <a:t>Lo Stato ha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legislazione esclusiva </a:t>
            </a:r>
            <a:r>
              <a:rPr lang="it-IT" dirty="0"/>
              <a:t>nelle seguenti materie:</a:t>
            </a:r>
          </a:p>
          <a:p>
            <a:r>
              <a:rPr lang="it-IT" i="1" dirty="0"/>
              <a:t>a)</a:t>
            </a:r>
            <a:r>
              <a:rPr lang="it-IT" dirty="0"/>
              <a:t> politica estera e rapporti internazionali dello Stato; rapporti dello Stato con l'Unione europea; diritto di asilo e condizione giuridica dei cittadini di Stati non appartenenti all'Unione europea;</a:t>
            </a:r>
          </a:p>
          <a:p>
            <a:r>
              <a:rPr lang="it-IT" i="1" dirty="0"/>
              <a:t>b)</a:t>
            </a:r>
            <a:r>
              <a:rPr lang="it-IT" dirty="0"/>
              <a:t> immigrazione;</a:t>
            </a:r>
          </a:p>
          <a:p>
            <a:r>
              <a:rPr lang="it-IT" i="1" dirty="0"/>
              <a:t>c)</a:t>
            </a:r>
            <a:r>
              <a:rPr lang="it-IT" dirty="0"/>
              <a:t> rapporti tra la Repubblica e le confessioni religiose;</a:t>
            </a:r>
          </a:p>
          <a:p>
            <a:r>
              <a:rPr lang="it-IT" i="1" dirty="0"/>
              <a:t>d)</a:t>
            </a:r>
            <a:r>
              <a:rPr lang="it-IT" dirty="0"/>
              <a:t> difesa e Forze armate; sicurezza dello Stato; armi, munizioni ed esplosivi;</a:t>
            </a:r>
          </a:p>
          <a:p>
            <a:r>
              <a:rPr lang="it-IT" i="1" dirty="0"/>
              <a:t>e)</a:t>
            </a:r>
            <a:r>
              <a:rPr lang="it-IT" dirty="0"/>
              <a:t> moneta, tutela del risparmio e mercati finanziari; tutela della concorrenza; sistema valutario; </a:t>
            </a:r>
            <a:r>
              <a:rPr lang="it-IT" dirty="0" err="1"/>
              <a:t>sistematributario</a:t>
            </a:r>
            <a:r>
              <a:rPr lang="it-IT" dirty="0"/>
              <a:t> e contabile dello Stato; perequazione delle risorse </a:t>
            </a:r>
            <a:r>
              <a:rPr lang="it-IT" dirty="0" err="1" smtClean="0"/>
              <a:t>finanziarie…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Sono </a:t>
            </a:r>
            <a:r>
              <a:rPr lang="it-IT" dirty="0"/>
              <a:t>materie di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legislazione concorrente </a:t>
            </a:r>
            <a:r>
              <a:rPr lang="it-IT" dirty="0"/>
              <a:t>quelle relative a: rapporti internazionali e con l'Unione europea delle Regioni; commercio con l'estero; tutela e sicurezza del lavoro; istruzione, salva l'autonomia delle istituzioni scolastiche e con esclusione della istruzione e della formazione professionale; professioni; ricerca scientifica e tecnologica e sostegno all'innovazione per i settori produttivi; tutela della salute; alimentazione; ordinamento sportivo; protezione civile; governo del territorio; porti e aeroporti civili; grandi reti di trasporto e di </a:t>
            </a:r>
            <a:r>
              <a:rPr lang="it-IT" dirty="0" err="1" smtClean="0"/>
              <a:t>navigazione…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Spetta alle Regioni la potestà legislativa in riferimento ad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 materia non espressamente riservata</a:t>
            </a:r>
            <a:r>
              <a:rPr lang="it-IT" dirty="0"/>
              <a:t> alla legislazione dello Stato.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1772816"/>
            <a:ext cx="6336704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Art.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118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Cost. 1948</a:t>
            </a:r>
          </a:p>
          <a:p>
            <a:pPr>
              <a:lnSpc>
                <a:spcPct val="80000"/>
              </a:lnSpc>
            </a:pPr>
            <a:endParaRPr lang="it-IT" sz="3200" dirty="0"/>
          </a:p>
          <a:p>
            <a:pPr>
              <a:lnSpc>
                <a:spcPct val="80000"/>
              </a:lnSpc>
            </a:pPr>
            <a:r>
              <a:rPr lang="it-IT" sz="3200" dirty="0"/>
              <a:t>Principio di parallelismo tra funzione legislative e funzioni amministrative</a:t>
            </a:r>
          </a:p>
        </p:txBody>
      </p:sp>
    </p:spTree>
    <p:extLst>
      <p:ext uri="{BB962C8B-B14F-4D97-AF65-F5344CB8AC3E}">
        <p14:creationId xmlns:p14="http://schemas.microsoft.com/office/powerpoint/2010/main" val="7278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04664"/>
            <a:ext cx="878497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Art. 117 Cost. 2001</a:t>
            </a:r>
          </a:p>
          <a:p>
            <a:endParaRPr lang="it-IT" dirty="0"/>
          </a:p>
          <a:p>
            <a:r>
              <a:rPr lang="it-IT" dirty="0"/>
              <a:t>Lo Stato ha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legislazione esclusiva </a:t>
            </a:r>
            <a:r>
              <a:rPr lang="it-IT" dirty="0"/>
              <a:t>nelle seguenti materie:</a:t>
            </a:r>
          </a:p>
          <a:p>
            <a:r>
              <a:rPr lang="it-IT" i="1" dirty="0"/>
              <a:t>a)</a:t>
            </a:r>
            <a:r>
              <a:rPr lang="it-IT" dirty="0"/>
              <a:t> politica estera e rapporti internazionali dello Stato; rapporti dello Stato con l'Unione europea; diritto di asilo e condizione giuridica dei cittadini di Stati non appartenenti all'Unione europea;</a:t>
            </a:r>
          </a:p>
          <a:p>
            <a:r>
              <a:rPr lang="it-IT" i="1" dirty="0"/>
              <a:t>b)</a:t>
            </a:r>
            <a:r>
              <a:rPr lang="it-IT" dirty="0"/>
              <a:t> immigrazione;</a:t>
            </a:r>
          </a:p>
          <a:p>
            <a:r>
              <a:rPr lang="it-IT" i="1" dirty="0"/>
              <a:t>c)</a:t>
            </a:r>
            <a:r>
              <a:rPr lang="it-IT" dirty="0"/>
              <a:t> rapporti tra la Repubblica e le confessioni religiose;</a:t>
            </a:r>
          </a:p>
          <a:p>
            <a:r>
              <a:rPr lang="it-IT" i="1" dirty="0"/>
              <a:t>d)</a:t>
            </a:r>
            <a:r>
              <a:rPr lang="it-IT" dirty="0"/>
              <a:t> difesa e Forze armate; sicurezza dello Stato; armi, munizioni ed esplosivi;</a:t>
            </a:r>
          </a:p>
          <a:p>
            <a:r>
              <a:rPr lang="it-IT" i="1" dirty="0"/>
              <a:t>e)</a:t>
            </a:r>
            <a:r>
              <a:rPr lang="it-IT" dirty="0"/>
              <a:t> moneta, tutela del risparmio e mercati finanziari; tutela della concorrenza; sistema valutario; </a:t>
            </a:r>
            <a:r>
              <a:rPr lang="it-IT" dirty="0" err="1"/>
              <a:t>sistematributario</a:t>
            </a:r>
            <a:r>
              <a:rPr lang="it-IT" dirty="0"/>
              <a:t> e contabile dello Stato; perequazione delle risorse </a:t>
            </a:r>
            <a:r>
              <a:rPr lang="it-IT" dirty="0" err="1" smtClean="0"/>
              <a:t>finanziarie…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Sono </a:t>
            </a:r>
            <a:r>
              <a:rPr lang="it-IT" dirty="0"/>
              <a:t>materie di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legislazione concorrente </a:t>
            </a:r>
            <a:r>
              <a:rPr lang="it-IT" dirty="0"/>
              <a:t>quelle relative a: rapporti internazionali e con l'Unione europea delle Regioni; commercio con l'estero; tutela e sicurezza del lavoro; istruzione, salva l'autonomia delle istituzioni scolastiche e con esclusione della istruzione e della formazione professionale; professioni; ricerca scientifica e tecnologica e sostegno all'innovazione per i settori produttivi; tutela della salute; alimentazione; ordinamento sportivo; protezione civile; governo del territorio; porti e aeroporti civili; grandi reti di trasporto e di </a:t>
            </a:r>
            <a:r>
              <a:rPr lang="it-IT" dirty="0" err="1" smtClean="0"/>
              <a:t>navigazione…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Spetta alle Regioni la potestà legislativa in riferimento ad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 materia non espressamente riservata</a:t>
            </a:r>
            <a:r>
              <a:rPr lang="it-IT" dirty="0"/>
              <a:t> alla legislazione dello Stato.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30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«sistema» delle fonti regionali 2001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191683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Statuto</a:t>
            </a:r>
            <a:endParaRPr lang="it-IT" sz="24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entesi graffa aperta 4"/>
          <p:cNvSpPr/>
          <p:nvPr/>
        </p:nvSpPr>
        <p:spPr>
          <a:xfrm>
            <a:off x="2159841" y="1498848"/>
            <a:ext cx="504056" cy="1368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788260" y="1386609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«speciale» = legge costituzionale</a:t>
            </a:r>
            <a:endParaRPr lang="it-IT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36" y="2341260"/>
            <a:ext cx="553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«ordinario» = legge 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regionale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 ‘rinforzata’</a:t>
            </a:r>
            <a:endParaRPr lang="it-IT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63897" y="306896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potestà esclusiva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663897" y="3950622"/>
            <a:ext cx="572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</a:t>
            </a:r>
            <a:r>
              <a:rPr lang="it-IT" sz="2400" dirty="0" smtClean="0"/>
              <a:t>otestà concorrente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663897" y="4441429"/>
            <a:ext cx="343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</a:t>
            </a:r>
            <a:r>
              <a:rPr lang="it-IT" sz="2400" dirty="0" smtClean="0"/>
              <a:t>otestà residuale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99592" y="587449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Regolamento statale</a:t>
            </a: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Regolamento regionale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4031716" y="652534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405948" y="628999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</a:rPr>
              <a:t>Statuto</a:t>
            </a:r>
            <a:endParaRPr lang="it-IT" sz="2000" b="1" i="1" dirty="0">
              <a:solidFill>
                <a:srgbClr val="FF0000"/>
              </a:solidFill>
            </a:endParaRPr>
          </a:p>
        </p:txBody>
      </p:sp>
      <p:cxnSp>
        <p:nvCxnSpPr>
          <p:cNvPr id="15" name="Connettore 2 14"/>
          <p:cNvCxnSpPr>
            <a:endCxn id="19" idx="1"/>
          </p:cNvCxnSpPr>
          <p:nvPr/>
        </p:nvCxnSpPr>
        <p:spPr>
          <a:xfrm flipV="1">
            <a:off x="5080123" y="3214941"/>
            <a:ext cx="639491" cy="288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20" idx="1"/>
          </p:cNvCxnSpPr>
          <p:nvPr/>
        </p:nvCxnSpPr>
        <p:spPr>
          <a:xfrm>
            <a:off x="5096977" y="3502520"/>
            <a:ext cx="525084" cy="352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719614" y="301488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regioni speciali</a:t>
            </a:r>
            <a:endParaRPr lang="it-IT" sz="2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622061" y="3655416"/>
            <a:ext cx="1939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Stato: art. 117.2</a:t>
            </a:r>
            <a:endParaRPr lang="it-IT" sz="2000" b="1" dirty="0"/>
          </a:p>
        </p:txBody>
      </p:sp>
      <p:sp>
        <p:nvSpPr>
          <p:cNvPr id="24" name="Arco 23"/>
          <p:cNvSpPr/>
          <p:nvPr/>
        </p:nvSpPr>
        <p:spPr>
          <a:xfrm>
            <a:off x="6544706" y="1658416"/>
            <a:ext cx="2381273" cy="1369114"/>
          </a:xfrm>
          <a:prstGeom prst="arc">
            <a:avLst>
              <a:gd name="adj1" fmla="val 15888804"/>
              <a:gd name="adj2" fmla="val 63812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/>
          <p:cNvCxnSpPr>
            <a:endCxn id="24" idx="0"/>
          </p:cNvCxnSpPr>
          <p:nvPr/>
        </p:nvCxnSpPr>
        <p:spPr>
          <a:xfrm>
            <a:off x="7236296" y="1658416"/>
            <a:ext cx="436993" cy="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endCxn id="24" idx="2"/>
          </p:cNvCxnSpPr>
          <p:nvPr/>
        </p:nvCxnSpPr>
        <p:spPr>
          <a:xfrm flipH="1" flipV="1">
            <a:off x="7537255" y="3017990"/>
            <a:ext cx="347113" cy="9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4031716" y="609329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5399869" y="5896599"/>
            <a:ext cx="298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Solo in materie «esclusive»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687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404664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Materie “trasversali” vs. «interesse nazionale»</a:t>
            </a:r>
          </a:p>
          <a:p>
            <a:pPr algn="ctr"/>
            <a:endParaRPr lang="it-IT" sz="2800" dirty="0">
              <a:solidFill>
                <a:srgbClr val="FF0000"/>
              </a:solidFill>
            </a:endParaRPr>
          </a:p>
          <a:p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292080" y="2132856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Trasporti locali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20072" y="11967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Materie regionali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6300192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292080" y="3789040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Turismo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1967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Materie statali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1763688" y="15567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755576" y="2132856"/>
            <a:ext cx="2232248" cy="1008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Tutela della concorrenza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755576" y="3789040"/>
            <a:ext cx="2232248" cy="1008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Tutela dell’ambiente 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3131840" y="2636912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059832" y="2852936"/>
            <a:ext cx="223224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3131840" y="4293096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429</Words>
  <Application>Microsoft Office PowerPoint</Application>
  <PresentationFormat>Presentazione su schermo (4:3)</PresentationFormat>
  <Paragraphs>117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Berlin Sans FB</vt:lpstr>
      <vt:lpstr>Calibri</vt:lpstr>
      <vt:lpstr>Tema di Office</vt:lpstr>
      <vt:lpstr>1948 – art. 114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«sistema» delle fonti regionali 2001</vt:lpstr>
      <vt:lpstr>Presentazione standard di PowerPoint</vt:lpstr>
      <vt:lpstr>Presentazione standard di PowerPoint</vt:lpstr>
      <vt:lpstr>Sussidiarietà e Cartesio</vt:lpstr>
      <vt:lpstr>Multilivello?</vt:lpstr>
      <vt:lpstr>Rappresentanza multilivello</vt:lpstr>
      <vt:lpstr>Scala 1: 1.000</vt:lpstr>
      <vt:lpstr>Scala 1: 10.000</vt:lpstr>
      <vt:lpstr>Scala 1: 650.000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roberto</dc:creator>
  <cp:lastModifiedBy>roberto bin</cp:lastModifiedBy>
  <cp:revision>11</cp:revision>
  <dcterms:created xsi:type="dcterms:W3CDTF">2012-11-12T10:32:51Z</dcterms:created>
  <dcterms:modified xsi:type="dcterms:W3CDTF">2017-11-14T12:56:48Z</dcterms:modified>
</cp:coreProperties>
</file>